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71" r:id="rId5"/>
    <p:sldId id="275" r:id="rId6"/>
    <p:sldId id="260" r:id="rId7"/>
    <p:sldId id="261" r:id="rId8"/>
    <p:sldId id="262" r:id="rId9"/>
    <p:sldId id="264" r:id="rId10"/>
    <p:sldId id="268" r:id="rId11"/>
    <p:sldId id="269" r:id="rId12"/>
    <p:sldId id="272" r:id="rId13"/>
    <p:sldId id="266" r:id="rId14"/>
    <p:sldId id="270" r:id="rId15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CCC5-2EE2-7147-884B-64E333AF8BCA}" type="datetimeFigureOut">
              <a:rPr lang="nl-NL" smtClean="0"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361F-991D-D64E-923F-79D023FCA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52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CCC5-2EE2-7147-884B-64E333AF8BCA}" type="datetimeFigureOut">
              <a:rPr lang="nl-NL" smtClean="0"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361F-991D-D64E-923F-79D023FCA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953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CCC5-2EE2-7147-884B-64E333AF8BCA}" type="datetimeFigureOut">
              <a:rPr lang="nl-NL" smtClean="0"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361F-991D-D64E-923F-79D023FCA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618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CCC5-2EE2-7147-884B-64E333AF8BCA}" type="datetimeFigureOut">
              <a:rPr lang="nl-NL" smtClean="0"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361F-991D-D64E-923F-79D023FCA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2247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CCC5-2EE2-7147-884B-64E333AF8BCA}" type="datetimeFigureOut">
              <a:rPr lang="nl-NL" smtClean="0"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361F-991D-D64E-923F-79D023FCA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8620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CCC5-2EE2-7147-884B-64E333AF8BCA}" type="datetimeFigureOut">
              <a:rPr lang="nl-NL" smtClean="0"/>
              <a:t>16-1-2017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361F-991D-D64E-923F-79D023FCA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45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CCC5-2EE2-7147-884B-64E333AF8BCA}" type="datetimeFigureOut">
              <a:rPr lang="nl-NL" smtClean="0"/>
              <a:t>16-1-2017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361F-991D-D64E-923F-79D023FCA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1203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CCC5-2EE2-7147-884B-64E333AF8BCA}" type="datetimeFigureOut">
              <a:rPr lang="nl-NL" smtClean="0"/>
              <a:t>16-1-2017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361F-991D-D64E-923F-79D023FCA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953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CCC5-2EE2-7147-884B-64E333AF8BCA}" type="datetimeFigureOut">
              <a:rPr lang="nl-NL" smtClean="0"/>
              <a:t>16-1-2017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361F-991D-D64E-923F-79D023FCA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623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CCC5-2EE2-7147-884B-64E333AF8BCA}" type="datetimeFigureOut">
              <a:rPr lang="nl-NL" smtClean="0"/>
              <a:t>16-1-2017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361F-991D-D64E-923F-79D023FCA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218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CCC5-2EE2-7147-884B-64E333AF8BCA}" type="datetimeFigureOut">
              <a:rPr lang="nl-NL" smtClean="0"/>
              <a:t>16-1-2017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361F-991D-D64E-923F-79D023FCA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639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DCCC5-2EE2-7147-884B-64E333AF8BCA}" type="datetimeFigureOut">
              <a:rPr lang="nl-NL" smtClean="0"/>
              <a:t>16-1-2017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A361F-991D-D64E-923F-79D023FCA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749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hilya.haspeslagh@stad.gent" TargetMode="External"/><Relationship Id="rId2" Type="http://schemas.openxmlformats.org/officeDocument/2006/relationships/hyperlink" Target="mailto:mvbogaert@vclbwaasdender.be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410" y="721365"/>
            <a:ext cx="7405180" cy="5324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18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94242" y="274638"/>
            <a:ext cx="5792558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Vertaling lokaal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7319" y="2135685"/>
            <a:ext cx="8229600" cy="4525963"/>
          </a:xfrm>
          <a:solidFill>
            <a:schemeClr val="accent3">
              <a:lumMod val="20000"/>
              <a:lumOff val="80000"/>
            </a:schemeClr>
          </a:solidFill>
          <a:ln w="76200" cmpd="sng"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endParaRPr lang="nl-NL" sz="2800" dirty="0" smtClean="0"/>
          </a:p>
          <a:p>
            <a:r>
              <a:rPr lang="nl-NL" sz="2800" dirty="0" smtClean="0"/>
              <a:t>Waar liggen de noden &amp; behoeften? </a:t>
            </a:r>
          </a:p>
          <a:p>
            <a:pPr marL="0" indent="0">
              <a:buNone/>
            </a:pPr>
            <a:endParaRPr lang="nl-NL" sz="2800" dirty="0" smtClean="0"/>
          </a:p>
          <a:p>
            <a:r>
              <a:rPr lang="nl-NL" sz="2800" dirty="0" smtClean="0"/>
              <a:t>Wat willen we bereiken? (doelstellingen </a:t>
            </a:r>
            <a:r>
              <a:rPr lang="nl-NL" sz="2800" smtClean="0"/>
              <a:t>– rangorde</a:t>
            </a:r>
            <a:r>
              <a:rPr lang="nl-NL" sz="2800" dirty="0" smtClean="0"/>
              <a:t>)</a:t>
            </a:r>
            <a:endParaRPr lang="nl-NL" sz="2800" dirty="0"/>
          </a:p>
          <a:p>
            <a:endParaRPr lang="nl-NL" sz="2800" dirty="0"/>
          </a:p>
          <a:p>
            <a:r>
              <a:rPr lang="nl-NL" sz="2800" dirty="0" smtClean="0"/>
              <a:t>Welke samenwerkingsverbanden zijn hiervoor nodig? </a:t>
            </a:r>
          </a:p>
          <a:p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05" b="100000" l="0" r="100000">
                        <a14:backgroundMark x1="54279" y1="14124" x2="54279" y2="14124"/>
                        <a14:backgroundMark x1="34910" y1="16384" x2="34910" y2="16384"/>
                        <a14:backgroundMark x1="38288" y1="16949" x2="38288" y2="169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96"/>
            <a:ext cx="2894242" cy="246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37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94242" y="274638"/>
            <a:ext cx="5792558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Wat kan het “Netwerk” betekenen?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7319" y="2135685"/>
            <a:ext cx="8229600" cy="4525963"/>
          </a:xfrm>
          <a:solidFill>
            <a:schemeClr val="accent3">
              <a:lumMod val="20000"/>
              <a:lumOff val="80000"/>
            </a:schemeClr>
          </a:solidFill>
          <a:ln w="76200" cmpd="sng"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800" u="sng" dirty="0" smtClean="0"/>
              <a:t>Doelstelling</a:t>
            </a:r>
            <a:r>
              <a:rPr lang="nl-NL" sz="2800" dirty="0" smtClean="0"/>
              <a:t>: sensibiliseren – faciliteren &amp; mobiliseren</a:t>
            </a:r>
          </a:p>
          <a:p>
            <a:pPr marL="0" indent="0">
              <a:buNone/>
            </a:pPr>
            <a:r>
              <a:rPr lang="nl-NL" sz="2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Behoefteanalyse van de regio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Opstarten van het lokaal netwerk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Gesprekken met partners opstarten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Ronde tafel organiseren </a:t>
            </a:r>
          </a:p>
          <a:p>
            <a:pPr marL="514350" indent="-514350">
              <a:buFont typeface="+mj-lt"/>
              <a:buAutoNum type="arabicPeriod"/>
            </a:pPr>
            <a:endParaRPr lang="nl-NL" sz="2800" dirty="0"/>
          </a:p>
          <a:p>
            <a:pPr marL="0" indent="0">
              <a:buNone/>
            </a:pPr>
            <a:r>
              <a:rPr lang="nl-NL" sz="2800" dirty="0" smtClean="0">
                <a:sym typeface="Wingdings"/>
              </a:rPr>
              <a:t> Wat niet?: regiefunctie (op termijn netwerk-medewerkers overbodig maken). </a:t>
            </a:r>
            <a:endParaRPr lang="nl-NL" sz="2800" dirty="0" smtClean="0"/>
          </a:p>
          <a:p>
            <a:pPr marL="0" indent="0">
              <a:buNone/>
            </a:pPr>
            <a:endParaRPr lang="nl-NL" sz="2800" dirty="0" smtClean="0"/>
          </a:p>
          <a:p>
            <a:pPr marL="514350" indent="-514350">
              <a:buFont typeface="+mj-lt"/>
              <a:buAutoNum type="arabicPeriod"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05" b="100000" l="0" r="100000">
                        <a14:backgroundMark x1="54279" y1="14124" x2="54279" y2="14124"/>
                        <a14:backgroundMark x1="34910" y1="16384" x2="34910" y2="16384"/>
                        <a14:backgroundMark x1="38288" y1="16949" x2="38288" y2="169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96"/>
            <a:ext cx="2894242" cy="246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27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94242" y="274638"/>
            <a:ext cx="5792558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Wat nog meer?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7319" y="2135685"/>
            <a:ext cx="8229600" cy="4525963"/>
          </a:xfrm>
          <a:solidFill>
            <a:schemeClr val="accent3">
              <a:lumMod val="20000"/>
              <a:lumOff val="80000"/>
            </a:schemeClr>
          </a:solidFill>
          <a:ln w="76200" cmpd="sng"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nl-NL" dirty="0" smtClean="0"/>
              <a:t>Diepte werk: opstellen lokaal actieplan </a:t>
            </a:r>
          </a:p>
          <a:p>
            <a:pPr lvl="1"/>
            <a:r>
              <a:rPr lang="nl-NL" dirty="0" smtClean="0"/>
              <a:t>Zoektocht naar partners? </a:t>
            </a:r>
          </a:p>
          <a:p>
            <a:pPr marL="457200" lvl="1" indent="0">
              <a:buNone/>
            </a:pPr>
            <a:endParaRPr lang="nl-NL" dirty="0" smtClean="0"/>
          </a:p>
          <a:p>
            <a:r>
              <a:rPr lang="nl-NL" dirty="0" smtClean="0"/>
              <a:t>Breedte werk: </a:t>
            </a:r>
          </a:p>
          <a:p>
            <a:pPr lvl="1"/>
            <a:r>
              <a:rPr lang="nl-NL" dirty="0" smtClean="0"/>
              <a:t>Brede sensibiliseren van alle partners binnen onderwijs op Oost-Vlaams niveau </a:t>
            </a:r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05" b="100000" l="0" r="100000">
                        <a14:backgroundMark x1="54279" y1="14124" x2="54279" y2="14124"/>
                        <a14:backgroundMark x1="34910" y1="16384" x2="34910" y2="16384"/>
                        <a14:backgroundMark x1="38288" y1="16949" x2="38288" y2="169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96"/>
            <a:ext cx="2894242" cy="246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70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94242" y="274638"/>
            <a:ext cx="5792558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Feedback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7319" y="2135685"/>
            <a:ext cx="8229600" cy="4525963"/>
          </a:xfrm>
          <a:solidFill>
            <a:schemeClr val="accent3">
              <a:lumMod val="20000"/>
              <a:lumOff val="80000"/>
            </a:schemeClr>
          </a:solidFill>
          <a:ln w="76200" cmpd="sng"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nl-NL" i="1" dirty="0" smtClean="0"/>
          </a:p>
          <a:p>
            <a:pPr marL="0" indent="0" algn="ctr">
              <a:buNone/>
            </a:pPr>
            <a:endParaRPr lang="nl-NL" i="1" dirty="0"/>
          </a:p>
          <a:p>
            <a:pPr marL="0" indent="0" algn="ctr">
              <a:buNone/>
            </a:pPr>
            <a:r>
              <a:rPr lang="nl-NL" i="1" dirty="0" smtClean="0"/>
              <a:t>Een netwerk kan alleen maar draaien als alle schakels meedraaien</a:t>
            </a:r>
            <a:endParaRPr lang="nl-NL" i="1" dirty="0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05" b="100000" l="0" r="100000">
                        <a14:backgroundMark x1="54279" y1="14124" x2="54279" y2="14124"/>
                        <a14:backgroundMark x1="34910" y1="16384" x2="34910" y2="16384"/>
                        <a14:backgroundMark x1="38288" y1="16949" x2="38288" y2="169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96"/>
            <a:ext cx="2894242" cy="246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31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94242" y="274638"/>
            <a:ext cx="5792558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Contact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7319" y="2135685"/>
            <a:ext cx="8229600" cy="4525963"/>
          </a:xfrm>
          <a:solidFill>
            <a:schemeClr val="accent3">
              <a:lumMod val="20000"/>
              <a:lumOff val="80000"/>
            </a:schemeClr>
          </a:solidFill>
          <a:ln w="76200" cmpd="sng"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 smtClean="0"/>
              <a:t>Marjolein Van Bogaert </a:t>
            </a:r>
          </a:p>
          <a:p>
            <a:pPr marL="0" indent="0">
              <a:buNone/>
            </a:pPr>
            <a:r>
              <a:rPr lang="nl-NL" sz="2800" dirty="0" smtClean="0">
                <a:hlinkClick r:id="rId2"/>
              </a:rPr>
              <a:t>mvbogaert@vclbwaasdender.be</a:t>
            </a:r>
            <a:endParaRPr lang="nl-NL" sz="2800" dirty="0" smtClean="0"/>
          </a:p>
          <a:p>
            <a:pPr marL="0" indent="0">
              <a:buNone/>
            </a:pPr>
            <a:r>
              <a:rPr lang="nl-NL" sz="2800" dirty="0" smtClean="0"/>
              <a:t>0477 74 61 64 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 err="1" smtClean="0"/>
              <a:t>Hilya</a:t>
            </a:r>
            <a:r>
              <a:rPr lang="nl-NL" sz="2800" dirty="0" smtClean="0"/>
              <a:t> </a:t>
            </a:r>
            <a:r>
              <a:rPr lang="nl-NL" sz="2800" dirty="0" err="1" smtClean="0"/>
              <a:t>Haspeslagh</a:t>
            </a:r>
            <a:r>
              <a:rPr lang="nl-NL" sz="2800" dirty="0" smtClean="0"/>
              <a:t> </a:t>
            </a:r>
          </a:p>
          <a:p>
            <a:pPr marL="0" indent="0">
              <a:buNone/>
            </a:pPr>
            <a:r>
              <a:rPr lang="nl-NL" sz="2800" dirty="0" smtClean="0">
                <a:hlinkClick r:id="rId3"/>
              </a:rPr>
              <a:t>hilya.haspeslagh@stad.gent</a:t>
            </a:r>
            <a:r>
              <a:rPr lang="nl-NL" sz="2800" dirty="0" smtClean="0"/>
              <a:t> </a:t>
            </a:r>
          </a:p>
          <a:p>
            <a:pPr marL="0" indent="0">
              <a:buNone/>
            </a:pPr>
            <a:r>
              <a:rPr lang="nl-NL" sz="2800" dirty="0"/>
              <a:t>0470 </a:t>
            </a:r>
            <a:r>
              <a:rPr lang="nl-NL" sz="2800" dirty="0" smtClean="0"/>
              <a:t>21 16 79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4" name="Afbeelding 3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605" b="100000" l="0" r="100000">
                        <a14:backgroundMark x1="54279" y1="14124" x2="54279" y2="14124"/>
                        <a14:backgroundMark x1="34910" y1="16384" x2="34910" y2="16384"/>
                        <a14:backgroundMark x1="38288" y1="16949" x2="38288" y2="169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96"/>
            <a:ext cx="2894242" cy="246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89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94242" y="274638"/>
            <a:ext cx="5792558" cy="1143000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Netwerk “Samen tegen Schooluitval”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7319" y="2135685"/>
            <a:ext cx="8229600" cy="4525963"/>
          </a:xfrm>
          <a:solidFill>
            <a:schemeClr val="accent3">
              <a:lumMod val="20000"/>
              <a:lumOff val="80000"/>
            </a:schemeClr>
          </a:solidFill>
          <a:ln w="76200" cmpd="sng">
            <a:solidFill>
              <a:schemeClr val="tx2">
                <a:lumMod val="40000"/>
                <a:lumOff val="60000"/>
              </a:schemeClr>
            </a:solidFill>
          </a:ln>
        </p:spPr>
        <p:txBody>
          <a:bodyPr/>
          <a:lstStyle/>
          <a:p>
            <a:endParaRPr lang="nl-BE" sz="2800" dirty="0" smtClean="0"/>
          </a:p>
          <a:p>
            <a:r>
              <a:rPr lang="nl-BE" sz="2800" dirty="0" smtClean="0"/>
              <a:t>Gebaseerd op de conceptnota: Samen tegen schooluitval (minister H. Crevits)</a:t>
            </a:r>
          </a:p>
          <a:p>
            <a:pPr marL="0" indent="0">
              <a:buNone/>
            </a:pPr>
            <a:r>
              <a:rPr lang="nl-BE" sz="2800" dirty="0" smtClean="0"/>
              <a:t> </a:t>
            </a:r>
          </a:p>
          <a:p>
            <a:r>
              <a:rPr lang="nl-BE" sz="2800" dirty="0" smtClean="0"/>
              <a:t>Per provincie 1FTE vanaf 1/9/16 </a:t>
            </a:r>
          </a:p>
          <a:p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05" b="100000" l="0" r="100000">
                        <a14:backgroundMark x1="54279" y1="14124" x2="54279" y2="14124"/>
                        <a14:backgroundMark x1="34910" y1="16384" x2="34910" y2="16384"/>
                        <a14:backgroundMark x1="38288" y1="16949" x2="38288" y2="169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96"/>
            <a:ext cx="2894242" cy="246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09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94242" y="274638"/>
            <a:ext cx="5792558" cy="1143000"/>
          </a:xfrm>
        </p:spPr>
        <p:txBody>
          <a:bodyPr>
            <a:noAutofit/>
          </a:bodyPr>
          <a:lstStyle/>
          <a:p>
            <a:r>
              <a:rPr lang="nl-BE" sz="3200" dirty="0" smtClean="0"/>
              <a:t>Netwerk “Samen tegen Schooluitval” Oost-Vlaanderen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7319" y="2135685"/>
            <a:ext cx="8229600" cy="4525963"/>
          </a:xfrm>
          <a:solidFill>
            <a:schemeClr val="accent3">
              <a:lumMod val="20000"/>
              <a:lumOff val="80000"/>
            </a:schemeClr>
          </a:solidFill>
          <a:ln w="76200" cmpd="sng"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endParaRPr lang="nl-BE" sz="2800" dirty="0" smtClean="0"/>
          </a:p>
          <a:p>
            <a:pPr marL="0" indent="0">
              <a:buNone/>
            </a:pPr>
            <a:endParaRPr lang="nl-BE" sz="2800" dirty="0" smtClean="0"/>
          </a:p>
          <a:p>
            <a:r>
              <a:rPr lang="nl-BE" sz="2800" dirty="0" smtClean="0"/>
              <a:t>Marjolein Van Bogaert </a:t>
            </a:r>
          </a:p>
          <a:p>
            <a:r>
              <a:rPr lang="nl-BE" sz="2800" dirty="0" smtClean="0"/>
              <a:t>Hilya Haspeslagh </a:t>
            </a:r>
          </a:p>
          <a:p>
            <a:pPr marL="0" indent="0">
              <a:buNone/>
            </a:pPr>
            <a:endParaRPr lang="nl-BE" sz="2800" dirty="0" smtClean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05" b="100000" l="0" r="100000">
                        <a14:backgroundMark x1="54279" y1="14124" x2="54279" y2="14124"/>
                        <a14:backgroundMark x1="34910" y1="16384" x2="34910" y2="16384"/>
                        <a14:backgroundMark x1="38288" y1="16949" x2="38288" y2="169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96"/>
            <a:ext cx="2894242" cy="2467581"/>
          </a:xfrm>
          <a:prstGeom prst="rect">
            <a:avLst/>
          </a:prstGeom>
        </p:spPr>
      </p:pic>
      <p:pic>
        <p:nvPicPr>
          <p:cNvPr id="5" name="Afbeelding 4" descr="onderkant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1014697" y="5100865"/>
            <a:ext cx="6681668" cy="959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09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94242" y="274638"/>
            <a:ext cx="5792558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Conceptnota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7319" y="2135685"/>
            <a:ext cx="8229600" cy="4525963"/>
          </a:xfrm>
          <a:solidFill>
            <a:schemeClr val="accent3">
              <a:lumMod val="20000"/>
              <a:lumOff val="80000"/>
            </a:schemeClr>
          </a:solidFill>
          <a:ln w="76200" cmpd="sng"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nl-BE" sz="2400" b="1" dirty="0"/>
              <a:t>Actie 11: </a:t>
            </a:r>
            <a:r>
              <a:rPr lang="nl-BE" sz="2400" dirty="0"/>
              <a:t>Aanreiken van een ontwerp van lokaal afsprakenkader als instrument voor de netwerken </a:t>
            </a:r>
            <a:r>
              <a:rPr lang="nl-BE" sz="2400" i="1" dirty="0"/>
              <a:t>(i.e. ‘Kijkwijzer en draaiboek’)</a:t>
            </a:r>
            <a:r>
              <a:rPr lang="nl-BE" sz="2400" dirty="0"/>
              <a:t>.</a:t>
            </a:r>
          </a:p>
          <a:p>
            <a:endParaRPr lang="nl-BE" sz="2400" dirty="0"/>
          </a:p>
          <a:p>
            <a:r>
              <a:rPr lang="nl-BE" sz="2400" b="1" dirty="0"/>
              <a:t>Actie 17: </a:t>
            </a:r>
            <a:r>
              <a:rPr lang="nl-BE" sz="2400" dirty="0"/>
              <a:t>Vertaling van centrale krachtlijnen op lokaal niveau.</a:t>
            </a:r>
          </a:p>
          <a:p>
            <a:pPr>
              <a:buNone/>
            </a:pPr>
            <a:endParaRPr lang="nl-BE" sz="2400" dirty="0"/>
          </a:p>
          <a:p>
            <a:r>
              <a:rPr lang="nl-BE" sz="2400" b="1" dirty="0"/>
              <a:t>Actie 19: </a:t>
            </a:r>
            <a:r>
              <a:rPr lang="nl-BE" sz="2400" dirty="0"/>
              <a:t>Scholen zetten in op preventieve acties door het welbevinden en betrokkenheid van de leerlingen en ouderbetrokkenheid permanent te bewaken en verhogen.</a:t>
            </a:r>
          </a:p>
          <a:p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05" b="100000" l="0" r="100000">
                        <a14:backgroundMark x1="54279" y1="14124" x2="54279" y2="14124"/>
                        <a14:backgroundMark x1="34910" y1="16384" x2="34910" y2="16384"/>
                        <a14:backgroundMark x1="38288" y1="16949" x2="38288" y2="169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96"/>
            <a:ext cx="2894242" cy="246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68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94242" y="274638"/>
            <a:ext cx="5792558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Conceptnota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7319" y="2135685"/>
            <a:ext cx="8229600" cy="4525963"/>
          </a:xfrm>
          <a:solidFill>
            <a:schemeClr val="accent3">
              <a:lumMod val="20000"/>
              <a:lumOff val="80000"/>
            </a:schemeClr>
          </a:solidFill>
          <a:ln w="76200" cmpd="sng"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nl-BE" sz="2400" b="1" dirty="0"/>
              <a:t>Actie 23: </a:t>
            </a:r>
            <a:r>
              <a:rPr lang="nl-BE" sz="2400" dirty="0"/>
              <a:t>Scholen werken in hun zorgbeleid concrete acties uit om spijbelen en vroegtijdig schoolverlaten te voorkomen.</a:t>
            </a:r>
          </a:p>
          <a:p>
            <a:pPr>
              <a:buNone/>
            </a:pPr>
            <a:endParaRPr lang="nl-BE" sz="2400" dirty="0"/>
          </a:p>
          <a:p>
            <a:r>
              <a:rPr lang="nl-BE" sz="2400" b="1" dirty="0"/>
              <a:t>Actie 40: </a:t>
            </a:r>
            <a:r>
              <a:rPr lang="nl-BE" sz="2400" dirty="0"/>
              <a:t>Scholen spelen kort op de bal en werken op die manier aanklampend wanneer een leerling spijbelt. Hiervoor maken ze goede samenwerkingsafspraken met het CLB.</a:t>
            </a:r>
          </a:p>
          <a:p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05" b="100000" l="0" r="100000">
                        <a14:backgroundMark x1="54279" y1="14124" x2="54279" y2="14124"/>
                        <a14:backgroundMark x1="34910" y1="16384" x2="34910" y2="16384"/>
                        <a14:backgroundMark x1="38288" y1="16949" x2="38288" y2="169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96"/>
            <a:ext cx="2894242" cy="246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50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94242" y="274638"/>
            <a:ext cx="5792558" cy="1143000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Netwerk “Samen tegen Schooluitval”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7319" y="2135685"/>
            <a:ext cx="8229600" cy="4525963"/>
          </a:xfrm>
          <a:solidFill>
            <a:schemeClr val="accent3">
              <a:lumMod val="20000"/>
              <a:lumOff val="80000"/>
            </a:schemeClr>
          </a:solidFill>
          <a:ln w="76200" cmpd="sng">
            <a:solidFill>
              <a:schemeClr val="tx2">
                <a:lumMod val="40000"/>
                <a:lumOff val="60000"/>
              </a:schemeClr>
            </a:solidFill>
          </a:ln>
        </p:spPr>
        <p:txBody>
          <a:bodyPr/>
          <a:lstStyle/>
          <a:p>
            <a:endParaRPr lang="nl-BE" sz="2000" dirty="0" smtClean="0"/>
          </a:p>
          <a:p>
            <a:endParaRPr lang="nl-BE" sz="2000" dirty="0"/>
          </a:p>
          <a:p>
            <a:r>
              <a:rPr lang="nl-BE" sz="2400" dirty="0" smtClean="0"/>
              <a:t>Doel: opzetten van lokale netwerken om het aantal VSV terug te dringen </a:t>
            </a:r>
          </a:p>
          <a:p>
            <a:pPr lvl="1"/>
            <a:r>
              <a:rPr lang="nl-BE" sz="2400" dirty="0" smtClean="0"/>
              <a:t>Vlaams: VSV-indicator: 2013: 11,7% </a:t>
            </a:r>
          </a:p>
          <a:p>
            <a:pPr lvl="1"/>
            <a:endParaRPr lang="nl-BE" sz="2400" dirty="0" smtClean="0"/>
          </a:p>
          <a:p>
            <a:r>
              <a:rPr lang="nl-BE" sz="2400" dirty="0" smtClean="0"/>
              <a:t>Concreet: </a:t>
            </a:r>
          </a:p>
          <a:p>
            <a:pPr lvl="1"/>
            <a:r>
              <a:rPr lang="nl-BE" sz="2400" dirty="0" smtClean="0"/>
              <a:t>Lokale partners mobiliseren rond ‘schooluitval’ </a:t>
            </a:r>
          </a:p>
          <a:p>
            <a:pPr lvl="1"/>
            <a:r>
              <a:rPr lang="nl-BE" sz="2400" dirty="0" smtClean="0"/>
              <a:t>Faciliteren van het opstellen van lokaal actieplan </a:t>
            </a:r>
          </a:p>
          <a:p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05" b="100000" l="0" r="100000">
                        <a14:backgroundMark x1="54279" y1="14124" x2="54279" y2="14124"/>
                        <a14:backgroundMark x1="34910" y1="16384" x2="34910" y2="16384"/>
                        <a14:backgroundMark x1="38288" y1="16949" x2="38288" y2="169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96"/>
            <a:ext cx="2894242" cy="246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74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94242" y="274638"/>
            <a:ext cx="5792558" cy="1143000"/>
          </a:xfrm>
        </p:spPr>
        <p:txBody>
          <a:bodyPr>
            <a:normAutofit/>
          </a:bodyPr>
          <a:lstStyle/>
          <a:p>
            <a:r>
              <a:rPr lang="nl-BE" dirty="0" smtClean="0"/>
              <a:t>Schooluitval: risico’s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7319" y="2135685"/>
            <a:ext cx="8229600" cy="4525963"/>
          </a:xfrm>
          <a:solidFill>
            <a:schemeClr val="accent3">
              <a:lumMod val="20000"/>
              <a:lumOff val="80000"/>
            </a:schemeClr>
          </a:solidFill>
          <a:ln w="76200" cmpd="sng"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nl-BE" sz="2600" dirty="0" smtClean="0"/>
              <a:t>Geslacht: M&gt;V</a:t>
            </a:r>
          </a:p>
          <a:p>
            <a:r>
              <a:rPr lang="nl-BE" sz="2600" dirty="0" smtClean="0"/>
              <a:t>Sociaal-economische achtergrond (OKI-cijfers/SES knm) </a:t>
            </a:r>
          </a:p>
          <a:p>
            <a:r>
              <a:rPr lang="nl-BE" sz="2600" dirty="0" smtClean="0"/>
              <a:t>Migratieachtergrond </a:t>
            </a:r>
          </a:p>
          <a:p>
            <a:r>
              <a:rPr lang="nl-BE" sz="2600" dirty="0" smtClean="0"/>
              <a:t>Prestatieniveau</a:t>
            </a:r>
          </a:p>
          <a:p>
            <a:r>
              <a:rPr lang="nl-BE" sz="2600" dirty="0" smtClean="0"/>
              <a:t>Schoolse betrokkenheid </a:t>
            </a:r>
          </a:p>
          <a:p>
            <a:r>
              <a:rPr lang="nl-BE" sz="2600" dirty="0" smtClean="0"/>
              <a:t>Zittenblijven</a:t>
            </a:r>
          </a:p>
          <a:p>
            <a:r>
              <a:rPr lang="nl-BE" sz="2600" dirty="0" smtClean="0"/>
              <a:t>Spijbelen</a:t>
            </a:r>
          </a:p>
          <a:p>
            <a:r>
              <a:rPr lang="nl-BE" sz="2600" dirty="0" smtClean="0"/>
              <a:t>Schoolveranderingen</a:t>
            </a:r>
          </a:p>
          <a:p>
            <a:r>
              <a:rPr lang="nl-BE" sz="2600" dirty="0" smtClean="0"/>
              <a:t>Problematische thuis en/of gezinssituatie </a:t>
            </a:r>
          </a:p>
          <a:p>
            <a:r>
              <a:rPr lang="nl-BE" sz="2600" dirty="0" smtClean="0"/>
              <a:t>Psychische kwetsbaarheid</a:t>
            </a:r>
          </a:p>
          <a:p>
            <a:r>
              <a:rPr lang="nl-BE" sz="2600" dirty="0" smtClean="0"/>
              <a:t>Studiekeuze </a:t>
            </a:r>
          </a:p>
          <a:p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05" b="100000" l="0" r="100000">
                        <a14:backgroundMark x1="54279" y1="14124" x2="54279" y2="14124"/>
                        <a14:backgroundMark x1="34910" y1="16384" x2="34910" y2="16384"/>
                        <a14:backgroundMark x1="38288" y1="16949" x2="38288" y2="169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96"/>
            <a:ext cx="2894242" cy="246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44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94242" y="274638"/>
            <a:ext cx="5792558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Oplossingen?</a:t>
            </a:r>
            <a:endParaRPr lang="nl-NL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471346"/>
              </p:ext>
            </p:extLst>
          </p:nvPr>
        </p:nvGraphicFramePr>
        <p:xfrm>
          <a:off x="327025" y="2640248"/>
          <a:ext cx="8229600" cy="3053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dirty="0" smtClean="0"/>
                        <a:t>WERKT</a:t>
                      </a:r>
                      <a:r>
                        <a:rPr lang="nl-BE" sz="1800" baseline="0" dirty="0" smtClean="0"/>
                        <a:t> WEL?</a:t>
                      </a:r>
                      <a:endParaRPr lang="nl-BE" sz="1800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dirty="0" smtClean="0"/>
                        <a:t>WERKT NIET?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Preventie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Curatief</a:t>
                      </a:r>
                      <a:r>
                        <a:rPr lang="nl-BE" sz="2000" baseline="0" dirty="0" smtClean="0"/>
                        <a:t> – brandjes blussen</a:t>
                      </a:r>
                      <a:endParaRPr lang="nl-B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Langdurige programma’s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Korte interventie, “</a:t>
                      </a:r>
                      <a:r>
                        <a:rPr lang="nl-BE" sz="2000" dirty="0" err="1" smtClean="0"/>
                        <a:t>quick</a:t>
                      </a:r>
                      <a:r>
                        <a:rPr lang="nl-BE" sz="2000" baseline="0" dirty="0" smtClean="0"/>
                        <a:t> fix”</a:t>
                      </a:r>
                      <a:endParaRPr lang="nl-B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Begin in basisonderwijs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Begin secundair</a:t>
                      </a:r>
                      <a:r>
                        <a:rPr lang="nl-BE" sz="2000" baseline="0" dirty="0" smtClean="0"/>
                        <a:t> onderwijs</a:t>
                      </a:r>
                      <a:endParaRPr lang="nl-B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Mentor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Onpersoonlijk</a:t>
                      </a:r>
                      <a:r>
                        <a:rPr lang="nl-BE" sz="2000" baseline="0" dirty="0" smtClean="0"/>
                        <a:t> contact </a:t>
                      </a:r>
                      <a:endParaRPr lang="nl-B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Breed/context – ouderbetrokkenheid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Leerling</a:t>
                      </a:r>
                      <a:r>
                        <a:rPr lang="nl-BE" sz="2000" baseline="0" dirty="0" smtClean="0"/>
                        <a:t> isoleren </a:t>
                      </a:r>
                      <a:endParaRPr lang="nl-B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Integratie</a:t>
                      </a:r>
                      <a:r>
                        <a:rPr lang="nl-BE" sz="2000" baseline="0" dirty="0" smtClean="0"/>
                        <a:t> van verschillende elementen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 smtClean="0"/>
                        <a:t>Eén</a:t>
                      </a:r>
                      <a:r>
                        <a:rPr lang="nl-BE" sz="2000" baseline="0" dirty="0" smtClean="0"/>
                        <a:t> enkele actie</a:t>
                      </a:r>
                      <a:endParaRPr lang="nl-BE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Afbeelding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05" b="100000" l="0" r="100000">
                        <a14:backgroundMark x1="54279" y1="14124" x2="54279" y2="14124"/>
                        <a14:backgroundMark x1="34910" y1="16384" x2="34910" y2="16384"/>
                        <a14:backgroundMark x1="38288" y1="16949" x2="38288" y2="169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96"/>
            <a:ext cx="2894242" cy="246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70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94242" y="274638"/>
            <a:ext cx="5792558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Een netwerk?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7319" y="2135685"/>
            <a:ext cx="8229600" cy="4525963"/>
          </a:xfrm>
          <a:solidFill>
            <a:schemeClr val="accent3">
              <a:lumMod val="20000"/>
              <a:lumOff val="80000"/>
            </a:schemeClr>
          </a:solidFill>
          <a:ln w="76200" cmpd="sng"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nl-NL" dirty="0" smtClean="0"/>
              <a:t>Vaste partners: onderwijs – werk – welzijn </a:t>
            </a:r>
          </a:p>
          <a:p>
            <a:pPr lvl="1"/>
            <a:r>
              <a:rPr lang="nl-NL" dirty="0" smtClean="0"/>
              <a:t>Scholen / Centra Deeltijds </a:t>
            </a:r>
          </a:p>
          <a:p>
            <a:pPr lvl="1"/>
            <a:r>
              <a:rPr lang="nl-NL" dirty="0" smtClean="0"/>
              <a:t>CLB </a:t>
            </a:r>
          </a:p>
          <a:p>
            <a:pPr lvl="1"/>
            <a:r>
              <a:rPr lang="nl-NL" dirty="0" smtClean="0"/>
              <a:t>LOP</a:t>
            </a:r>
          </a:p>
          <a:p>
            <a:pPr lvl="1"/>
            <a:r>
              <a:rPr lang="nl-NL" dirty="0" smtClean="0"/>
              <a:t>Stad/gemeentebestuur</a:t>
            </a:r>
          </a:p>
          <a:p>
            <a:pPr lvl="1"/>
            <a:r>
              <a:rPr lang="nl-NL" dirty="0" err="1" smtClean="0"/>
              <a:t>Syntra</a:t>
            </a:r>
            <a:r>
              <a:rPr lang="nl-NL" dirty="0" smtClean="0"/>
              <a:t> </a:t>
            </a:r>
          </a:p>
          <a:p>
            <a:pPr lvl="1"/>
            <a:r>
              <a:rPr lang="nl-NL" dirty="0" smtClean="0"/>
              <a:t>VDAB</a:t>
            </a:r>
          </a:p>
          <a:p>
            <a:pPr lvl="1"/>
            <a:r>
              <a:rPr lang="nl-NL" dirty="0" smtClean="0"/>
              <a:t>GTB</a:t>
            </a:r>
          </a:p>
          <a:p>
            <a:pPr lvl="1"/>
            <a:r>
              <a:rPr lang="nl-NL" dirty="0" smtClean="0"/>
              <a:t>CGG </a:t>
            </a:r>
          </a:p>
          <a:p>
            <a:pPr lvl="1"/>
            <a:r>
              <a:rPr lang="nl-NL" dirty="0" smtClean="0"/>
              <a:t>CAW</a:t>
            </a:r>
          </a:p>
          <a:p>
            <a:pPr lvl="1"/>
            <a:r>
              <a:rPr lang="nl-NL" dirty="0" smtClean="0"/>
              <a:t>OCMW</a:t>
            </a:r>
          </a:p>
          <a:p>
            <a:pPr lvl="1"/>
            <a:r>
              <a:rPr lang="nl-NL" dirty="0" smtClean="0"/>
              <a:t>WGC</a:t>
            </a:r>
          </a:p>
          <a:p>
            <a:pPr lvl="1"/>
            <a:r>
              <a:rPr lang="nl-NL" dirty="0" smtClean="0"/>
              <a:t> SDJ / OCJ / JRB / Politie / Parket </a:t>
            </a:r>
          </a:p>
          <a:p>
            <a:pPr marL="457200" lvl="1" indent="0">
              <a:buNone/>
            </a:pPr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05" b="100000" l="0" r="100000">
                        <a14:backgroundMark x1="54279" y1="14124" x2="54279" y2="14124"/>
                        <a14:backgroundMark x1="34910" y1="16384" x2="34910" y2="16384"/>
                        <a14:backgroundMark x1="38288" y1="16949" x2="38288" y2="169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1896"/>
            <a:ext cx="2894242" cy="246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64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2998</TotalTime>
  <Words>417</Words>
  <Application>Microsoft Office PowerPoint</Application>
  <PresentationFormat>Diavoorstelling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Office-thema</vt:lpstr>
      <vt:lpstr>PowerPoint-presentatie</vt:lpstr>
      <vt:lpstr>Netwerk “Samen tegen Schooluitval”</vt:lpstr>
      <vt:lpstr>Netwerk “Samen tegen Schooluitval” Oost-Vlaanderen</vt:lpstr>
      <vt:lpstr>Conceptnota</vt:lpstr>
      <vt:lpstr>Conceptnota</vt:lpstr>
      <vt:lpstr>Netwerk “Samen tegen Schooluitval”</vt:lpstr>
      <vt:lpstr>Schooluitval: risico’s</vt:lpstr>
      <vt:lpstr>Oplossingen?</vt:lpstr>
      <vt:lpstr>Een netwerk?</vt:lpstr>
      <vt:lpstr>Vertaling lokaal</vt:lpstr>
      <vt:lpstr>Wat kan het “Netwerk” betekenen? </vt:lpstr>
      <vt:lpstr>Wat nog meer?</vt:lpstr>
      <vt:lpstr>Feedback</vt:lpstr>
      <vt:lpstr>Contact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Marjolein Van Bogaert</dc:creator>
  <cp:lastModifiedBy>Haspeslagh Hilya</cp:lastModifiedBy>
  <cp:revision>37</cp:revision>
  <dcterms:created xsi:type="dcterms:W3CDTF">2016-10-20T11:07:52Z</dcterms:created>
  <dcterms:modified xsi:type="dcterms:W3CDTF">2017-01-16T18:48:39Z</dcterms:modified>
</cp:coreProperties>
</file>